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DM Sans" pitchFamily="2" charset="77"/>
      <p:regular r:id="rId19"/>
      <p:bold r:id="rId20"/>
      <p:italic r:id="rId21"/>
      <p:boldItalic r:id="rId22"/>
    </p:embeddedFont>
    <p:embeddedFont>
      <p:font typeface="DM Sans Semi Bold" pitchFamily="2" charset="77"/>
      <p:regular r:id="rId23"/>
    </p:embeddedFont>
  </p:embeddedFontLst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7"/>
    <p:restoredTop sz="94610"/>
  </p:normalViewPr>
  <p:slideViewPr>
    <p:cSldViewPr snapToGrid="0" snapToObjects="1">
      <p:cViewPr varScale="1">
        <p:scale>
          <a:sx n="103" d="100"/>
          <a:sy n="103" d="100"/>
        </p:scale>
        <p:origin x="20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549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429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Разработка модуля классификации возраста и эмоций на видео</a:t>
            </a:r>
            <a:r>
              <a:rPr lang="en-RU" sz="4800" dirty="0">
                <a:effectLst/>
              </a:rPr>
              <a:t>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0793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C99699-7ED1-075A-4A81-5477ABE9A6B3}"/>
              </a:ext>
            </a:extLst>
          </p:cNvPr>
          <p:cNvSpPr txBox="1"/>
          <p:nvPr/>
        </p:nvSpPr>
        <p:spPr>
          <a:xfrm>
            <a:off x="793790" y="6595468"/>
            <a:ext cx="4019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Выполнил студент группы ИИНм-1-25</a:t>
            </a:r>
          </a:p>
          <a:p>
            <a:r>
              <a:rPr lang="ru-RU" dirty="0" err="1"/>
              <a:t>Мукминов</a:t>
            </a:r>
            <a:r>
              <a:rPr lang="ru-RU" dirty="0"/>
              <a:t> </a:t>
            </a:r>
            <a:r>
              <a:rPr lang="ru-RU" dirty="0" err="1"/>
              <a:t>Ильназ</a:t>
            </a:r>
            <a:endParaRPr lang="en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0526"/>
            <a:ext cx="83550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Визуализация и Оптимизация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51293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Визуализация результатов является ключевым аспектом, делающим анализ интуитивно понятным для конечного пользователя.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493889"/>
            <a:ext cx="1501854" cy="92821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22458" y="3493889"/>
            <a:ext cx="24299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Четкие Аннотации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522458" y="4338638"/>
            <a:ext cx="24299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Для каждого обнаруженного лица рисуется зеленая рамка с текстовыми метками возраста и эмоций.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493889"/>
            <a:ext cx="1501854" cy="92821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964561" y="3493889"/>
            <a:ext cx="2429947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Текущая Производительность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964561" y="4692968"/>
            <a:ext cx="24299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На CPU скорость обработки составляет 0.8-1.5 FPS, что подходит для офлайн-анализа.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493889"/>
            <a:ext cx="1501854" cy="92821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1406664" y="3493889"/>
            <a:ext cx="24299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Направления Оптимизации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1406664" y="4338638"/>
            <a:ext cx="2429947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Перенос вычислений на GPU и использование легковесных моделей-студентов для увеличения скорости.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630ECD-8669-AB06-9BDC-B3EFDE1B0972}"/>
              </a:ext>
            </a:extLst>
          </p:cNvPr>
          <p:cNvSpPr/>
          <p:nvPr/>
        </p:nvSpPr>
        <p:spPr>
          <a:xfrm>
            <a:off x="12813957" y="7648832"/>
            <a:ext cx="1816443" cy="5807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RU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993564-3FFD-0B3B-5E2A-BF372FFC936D}"/>
              </a:ext>
            </a:extLst>
          </p:cNvPr>
          <p:cNvSpPr txBox="1"/>
          <p:nvPr/>
        </p:nvSpPr>
        <p:spPr>
          <a:xfrm>
            <a:off x="1322173" y="716691"/>
            <a:ext cx="37051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</a:t>
            </a:r>
            <a:endParaRPr lang="en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180407-44FE-83EC-76B9-A9118E146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119" y="2256883"/>
            <a:ext cx="6252210" cy="33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DAAA34-9BFB-3777-955E-0AB995417C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5548" y="4143599"/>
            <a:ext cx="6244590" cy="3369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86A0DC-F61A-5663-5B2C-F6A15F1D50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5548" y="716691"/>
            <a:ext cx="6252210" cy="323723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17D72A4-A49F-2164-2E9A-2A71AA580792}"/>
              </a:ext>
            </a:extLst>
          </p:cNvPr>
          <p:cNvSpPr/>
          <p:nvPr/>
        </p:nvSpPr>
        <p:spPr>
          <a:xfrm>
            <a:off x="12813957" y="7648832"/>
            <a:ext cx="1816443" cy="5807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RU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181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B5DBBB-0D12-6B21-8468-A4EFA5A31042}"/>
              </a:ext>
            </a:extLst>
          </p:cNvPr>
          <p:cNvSpPr txBox="1"/>
          <p:nvPr/>
        </p:nvSpPr>
        <p:spPr>
          <a:xfrm>
            <a:off x="1309816" y="741405"/>
            <a:ext cx="16455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Итоги</a:t>
            </a:r>
            <a:endParaRPr lang="en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C6B79F-A7F7-4B79-C06D-C4FF232A73B6}"/>
              </a:ext>
            </a:extLst>
          </p:cNvPr>
          <p:cNvSpPr/>
          <p:nvPr/>
        </p:nvSpPr>
        <p:spPr>
          <a:xfrm>
            <a:off x="12813957" y="7648832"/>
            <a:ext cx="1816443" cy="5807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RU">
              <a:solidFill>
                <a:sysClr val="windowText" lastClr="0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F44549-BCE8-19D0-3C10-DCD39BF49855}"/>
              </a:ext>
            </a:extLst>
          </p:cNvPr>
          <p:cNvSpPr txBox="1"/>
          <p:nvPr/>
        </p:nvSpPr>
        <p:spPr>
          <a:xfrm>
            <a:off x="1183898" y="4289621"/>
            <a:ext cx="128563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Готовые Модели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предобученных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моделей-трансформеров значительно ускоряет разработку и повышает точность.</a:t>
            </a:r>
          </a:p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Позволяет быстро создавать интерактивные прототипы систем компьютерного зрения без глубоких знаний веб-разработки.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602DD5-D400-80F0-F1BF-912CA58F139A}"/>
              </a:ext>
            </a:extLst>
          </p:cNvPr>
          <p:cNvSpPr txBox="1"/>
          <p:nvPr/>
        </p:nvSpPr>
        <p:spPr>
          <a:xfrm>
            <a:off x="1151942" y="2792564"/>
            <a:ext cx="1220443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Разработанный инструмент представляет собой готовое решение для множества прикладных задач в различных областях: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Маркетинг: Анализ реакции аудитории на рекламу и контент.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Социология: Исследования демографических характеристик и эмоционального состояния групп людей.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Безопасность: Идентификация лиц и анализ поведения в мониторинговых системах.</a:t>
            </a:r>
          </a:p>
          <a:p>
            <a:endParaRPr lang="en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53A03F-4B90-71ED-C7E7-03F90036B38B}"/>
              </a:ext>
            </a:extLst>
          </p:cNvPr>
          <p:cNvSpPr txBox="1"/>
          <p:nvPr/>
        </p:nvSpPr>
        <p:spPr>
          <a:xfrm>
            <a:off x="1151942" y="1869234"/>
            <a:ext cx="100584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Разработан, реализован и протестирован модуль для классификации возраста и эмоций на видеопотоке.</a:t>
            </a:r>
          </a:p>
          <a:p>
            <a:endParaRPr lang="en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978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4707" y="404336"/>
            <a:ext cx="5341501" cy="459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Актуальность и Цели Проекта</a:t>
            </a:r>
            <a:endParaRPr lang="en-US" sz="2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14707" y="1216700"/>
            <a:ext cx="6621185" cy="705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Ручной анализ видео трудоемок, субъективен и не масштабируем. Наш модуль, основанный на компьютерном зрении и глубоком обучении, представляет собой решение для автоматизации анализа видеоданных.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07087" y="2271268"/>
            <a:ext cx="6621185" cy="705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Цель работы: Разработать программный модуль для автоматической классификации возраста и эмоций людей на видеопотоке, интегрируемый в крупные аналитические системы.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9215" y="1608415"/>
            <a:ext cx="6621185" cy="6621185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352425" y="3481934"/>
            <a:ext cx="6726912" cy="1113115"/>
          </a:xfrm>
          <a:prstGeom prst="roundRect">
            <a:avLst>
              <a:gd name="adj" fmla="val 6572"/>
            </a:avLst>
          </a:prstGeom>
          <a:solidFill>
            <a:srgbClr val="FFFFFF"/>
          </a:solidFill>
          <a:ln w="15240">
            <a:solidFill>
              <a:srgbClr val="E5B2B7"/>
            </a:solidFill>
            <a:prstDash val="solid"/>
          </a:ln>
          <a:effectLst>
            <a:outerShdw dist="12700" dir="2700000" algn="bl" rotWithShape="0">
              <a:srgbClr val="E5B2B7">
                <a:alpha val="100000"/>
              </a:srgbClr>
            </a:outerShdw>
          </a:effectLst>
        </p:spPr>
        <p:txBody>
          <a:bodyPr/>
          <a:lstStyle/>
          <a:p>
            <a:endParaRPr lang="en-RU" dirty="0"/>
          </a:p>
        </p:txBody>
      </p:sp>
      <p:sp>
        <p:nvSpPr>
          <p:cNvPr id="8" name="Text 4"/>
          <p:cNvSpPr/>
          <p:nvPr/>
        </p:nvSpPr>
        <p:spPr>
          <a:xfrm>
            <a:off x="809206" y="3923595"/>
            <a:ext cx="3376374" cy="229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Бизнес и Государственные Структуры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722709" y="8682038"/>
            <a:ext cx="6356628" cy="4705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Растущий спрос на интеллектуальные системы анализа видеоданных для ритейла, умных городов, телемедицины.</a:t>
            </a:r>
            <a:endParaRPr lang="en-US" sz="1150" dirty="0"/>
          </a:p>
        </p:txBody>
      </p:sp>
      <p:sp>
        <p:nvSpPr>
          <p:cNvPr id="10" name="Shape 6"/>
          <p:cNvSpPr/>
          <p:nvPr/>
        </p:nvSpPr>
        <p:spPr>
          <a:xfrm>
            <a:off x="352425" y="5041365"/>
            <a:ext cx="6727031" cy="1113115"/>
          </a:xfrm>
          <a:prstGeom prst="roundRect">
            <a:avLst>
              <a:gd name="adj" fmla="val 6572"/>
            </a:avLst>
          </a:prstGeom>
          <a:solidFill>
            <a:srgbClr val="FFFFFF"/>
          </a:solidFill>
          <a:ln w="15240">
            <a:solidFill>
              <a:srgbClr val="E5B2B7"/>
            </a:solidFill>
            <a:prstDash val="solid"/>
          </a:ln>
          <a:effectLst>
            <a:outerShdw dist="1270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2" name="Text 7"/>
          <p:cNvSpPr/>
          <p:nvPr/>
        </p:nvSpPr>
        <p:spPr>
          <a:xfrm>
            <a:off x="809206" y="5483026"/>
            <a:ext cx="2175391" cy="229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Автоматизация Анализа</a:t>
            </a:r>
            <a:endParaRPr lang="en-US" sz="1400" dirty="0"/>
          </a:p>
        </p:txBody>
      </p:sp>
      <p:sp>
        <p:nvSpPr>
          <p:cNvPr id="13" name="Text 8"/>
          <p:cNvSpPr/>
          <p:nvPr/>
        </p:nvSpPr>
        <p:spPr>
          <a:xfrm>
            <a:off x="7596664" y="8682038"/>
            <a:ext cx="6356747" cy="4705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Автоматическое определение демографических характеристик, оценка эмоциональных реакций, выявление аномалий.</a:t>
            </a:r>
            <a:endParaRPr lang="en-US" sz="1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371957" y="558525"/>
            <a:ext cx="4036100" cy="504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285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Задачи Проекта</a:t>
            </a:r>
            <a:endParaRPr lang="en-US" sz="2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64952" y="1773320"/>
            <a:ext cx="645676" cy="968573"/>
          </a:xfrm>
          <a:prstGeom prst="roundRect">
            <a:avLst>
              <a:gd name="adj" fmla="val 36006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397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766763" y="2106218"/>
            <a:ext cx="242054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371957" y="1934649"/>
            <a:ext cx="2863691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Анализ Предметной Области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371957" y="2283622"/>
            <a:ext cx="10515243" cy="252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Изучение современных подходов к детекции лиц, классификации возраста и эмоций, а также существующих моделей и инструментальных средств.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564952" y="2903223"/>
            <a:ext cx="645676" cy="968573"/>
          </a:xfrm>
          <a:prstGeom prst="roundRect">
            <a:avLst>
              <a:gd name="adj" fmla="val 36006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397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766763" y="3236122"/>
            <a:ext cx="242054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371957" y="3064553"/>
            <a:ext cx="2994541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Проектирование Архитектуры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371957" y="3413525"/>
            <a:ext cx="12693491" cy="258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Определение функциональных требований и описание взаимодействия компонентов системы для надежной работы с видеоданными.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564952" y="4033126"/>
            <a:ext cx="645676" cy="968573"/>
          </a:xfrm>
          <a:prstGeom prst="roundRect">
            <a:avLst>
              <a:gd name="adj" fmla="val 36006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397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766763" y="4366025"/>
            <a:ext cx="242054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371957" y="4194456"/>
            <a:ext cx="2283500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Реализация Прототипа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371957" y="4543428"/>
            <a:ext cx="12693491" cy="258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Создание работоспособного прототипа модуля с использованием платформы Streamlit.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564952" y="5163029"/>
            <a:ext cx="645676" cy="968573"/>
          </a:xfrm>
          <a:prstGeom prst="roundRect">
            <a:avLst>
              <a:gd name="adj" fmla="val 36006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397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766763" y="5495928"/>
            <a:ext cx="242054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4</a:t>
            </a:r>
            <a:endParaRPr lang="en-US" sz="1900" dirty="0"/>
          </a:p>
        </p:txBody>
      </p:sp>
      <p:sp>
        <p:nvSpPr>
          <p:cNvPr id="18" name="Text 15"/>
          <p:cNvSpPr/>
          <p:nvPr/>
        </p:nvSpPr>
        <p:spPr>
          <a:xfrm>
            <a:off x="1371957" y="5324359"/>
            <a:ext cx="2352794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Тестирование и Оценка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371957" y="5673331"/>
            <a:ext cx="12693491" cy="258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Проверка работы модуля на различных видеоданных, оценка </a:t>
            </a:r>
            <a:r>
              <a:rPr lang="en-US" sz="1600" dirty="0" err="1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его</a:t>
            </a:r>
            <a:r>
              <a:rPr lang="en-US" sz="1600" dirty="0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производительно</a:t>
            </a:r>
            <a:r>
              <a:rPr lang="en-US" sz="1600" dirty="0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сvти</a:t>
            </a:r>
            <a:r>
              <a:rPr lang="en-US" sz="1600" dirty="0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 и точности.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D434EDC-F10B-C52C-6F97-3AE2421C9039}"/>
              </a:ext>
            </a:extLst>
          </p:cNvPr>
          <p:cNvSpPr/>
          <p:nvPr/>
        </p:nvSpPr>
        <p:spPr>
          <a:xfrm>
            <a:off x="12813957" y="7648832"/>
            <a:ext cx="1816443" cy="5807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RU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248" y="583406"/>
            <a:ext cx="7845504" cy="1159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Обзор Задачи: Детекция Лиц и Классификация</a:t>
            </a:r>
            <a:endParaRPr lang="en-US" sz="3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49248" y="2020848"/>
            <a:ext cx="7845504" cy="1186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Times New Roman" panose="02020603050405020304" pitchFamily="18" charset="0"/>
              </a:rPr>
              <a:t>Задача одновременной классификации возраста и эмоций по видеопотоку относится к анализу аффективных состояний и демографической атрибуции в компьютерном зрении. Это многозадачная проблема, требующая последовательного решения нескольких подзадач.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49248" y="3416260"/>
            <a:ext cx="7845504" cy="4229814"/>
          </a:xfrm>
          <a:prstGeom prst="roundRect">
            <a:avLst>
              <a:gd name="adj" fmla="val 3947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651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656868" y="3423880"/>
            <a:ext cx="3915132" cy="2552343"/>
          </a:xfrm>
          <a:prstGeom prst="roundRect">
            <a:avLst>
              <a:gd name="adj" fmla="val 6541"/>
            </a:avLst>
          </a:prstGeom>
          <a:solidFill>
            <a:srgbClr val="FFCCD1"/>
          </a:solidFill>
          <a:ln/>
        </p:spPr>
      </p:sp>
      <p:sp>
        <p:nvSpPr>
          <p:cNvPr id="7" name="Text 4"/>
          <p:cNvSpPr/>
          <p:nvPr/>
        </p:nvSpPr>
        <p:spPr>
          <a:xfrm>
            <a:off x="842367" y="3609380"/>
            <a:ext cx="2754630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Детекция и Трекинг Лиц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42367" y="4010501"/>
            <a:ext cx="3544133" cy="1186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Надежное обнаружение и стабильное отслеживание лиц в каждом кадре, даже при меняющемся освещении, ракурсах и частичных окклюзиях.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4572000" y="3423880"/>
            <a:ext cx="3915132" cy="2552343"/>
          </a:xfrm>
          <a:prstGeom prst="rect">
            <a:avLst/>
          </a:prstGeom>
          <a:solidFill>
            <a:srgbClr val="FFCCD1"/>
          </a:solidFill>
          <a:ln/>
        </p:spPr>
      </p:sp>
      <p:sp>
        <p:nvSpPr>
          <p:cNvPr id="10" name="Shape 7"/>
          <p:cNvSpPr/>
          <p:nvPr/>
        </p:nvSpPr>
        <p:spPr>
          <a:xfrm>
            <a:off x="4572000" y="3423880"/>
            <a:ext cx="22860" cy="2552343"/>
          </a:xfrm>
          <a:prstGeom prst="roundRect">
            <a:avLst>
              <a:gd name="adj" fmla="val 730364"/>
            </a:avLst>
          </a:prstGeom>
          <a:solidFill>
            <a:srgbClr val="E5B2B7"/>
          </a:solidFill>
          <a:ln/>
        </p:spPr>
      </p:sp>
      <p:sp>
        <p:nvSpPr>
          <p:cNvPr id="11" name="Text 8"/>
          <p:cNvSpPr/>
          <p:nvPr/>
        </p:nvSpPr>
        <p:spPr>
          <a:xfrm>
            <a:off x="4757499" y="3609380"/>
            <a:ext cx="283237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Классификация Возраста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4757499" y="4010501"/>
            <a:ext cx="3544133" cy="17802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Преобразование регрессии в классификацию по интервалам (0-10, 11-20 лет) для повышения устойчивости модели. Учет биологической и субъективной природы возраста.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56868" y="5976223"/>
            <a:ext cx="7830264" cy="1662232"/>
          </a:xfrm>
          <a:prstGeom prst="rect">
            <a:avLst/>
          </a:prstGeom>
          <a:solidFill>
            <a:srgbClr val="FFCCD1"/>
          </a:solidFill>
          <a:ln/>
        </p:spPr>
      </p:sp>
      <p:sp>
        <p:nvSpPr>
          <p:cNvPr id="14" name="Shape 11"/>
          <p:cNvSpPr/>
          <p:nvPr/>
        </p:nvSpPr>
        <p:spPr>
          <a:xfrm>
            <a:off x="656868" y="5976223"/>
            <a:ext cx="7830264" cy="22860"/>
          </a:xfrm>
          <a:prstGeom prst="roundRect">
            <a:avLst>
              <a:gd name="adj" fmla="val 730364"/>
            </a:avLst>
          </a:prstGeom>
          <a:solidFill>
            <a:srgbClr val="E5B2B7"/>
          </a:solidFill>
          <a:ln/>
        </p:spPr>
      </p:sp>
      <p:sp>
        <p:nvSpPr>
          <p:cNvPr id="15" name="Text 12"/>
          <p:cNvSpPr/>
          <p:nvPr/>
        </p:nvSpPr>
        <p:spPr>
          <a:xfrm>
            <a:off x="842367" y="6161723"/>
            <a:ext cx="2707005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Классификация Эмоций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842367" y="6562844"/>
            <a:ext cx="7459266" cy="890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Распознавание дискретных психологических состояний, например, семи базовых эмоций Экмана. Учет субъективности, культурной зависимости и микровыражений.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907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1390" y="2794635"/>
            <a:ext cx="10187702" cy="572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 err="1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Выбор</a:t>
            </a:r>
            <a:r>
              <a:rPr lang="en-US" sz="360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Предварительно</a:t>
            </a:r>
            <a:r>
              <a:rPr lang="en-US" sz="360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Обученных</a:t>
            </a:r>
            <a:r>
              <a:rPr lang="en-US" sz="360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Моделей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41390" y="3642122"/>
            <a:ext cx="13347621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Для повышения эффективности и практичности модуля, оптимальным решением стало использование специализированных предобученных моделей из экосистемы Hugging Face Transformers.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41390" y="4709279"/>
            <a:ext cx="6582132" cy="2226231"/>
          </a:xfrm>
          <a:prstGeom prst="roundRect">
            <a:avLst>
              <a:gd name="adj" fmla="val 4929"/>
            </a:avLst>
          </a:prstGeom>
          <a:solidFill>
            <a:srgbClr val="FFFFFF"/>
          </a:solidFill>
          <a:ln/>
          <a:effectLst>
            <a:outerShdw dist="1651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390" y="4686419"/>
            <a:ext cx="6582132" cy="91440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540" y="4434483"/>
            <a:ext cx="549712" cy="5497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47487" y="5167432"/>
            <a:ext cx="6169938" cy="572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Эмоции: dima806/</a:t>
            </a:r>
            <a:r>
              <a:rPr lang="en-US" sz="1800" dirty="0" err="1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facial_emotions_image_detection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847487" y="5850017"/>
            <a:ext cx="6169938" cy="879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Модель-трансформер, обученная для распознавания базовых эмоциональных состояний. Обеспечивает баланс точности и скорости.</a:t>
            </a:r>
            <a:endParaRPr lang="en-US" sz="1400" dirty="0"/>
          </a:p>
        </p:txBody>
      </p:sp>
      <p:sp>
        <p:nvSpPr>
          <p:cNvPr id="10" name="Shape 5"/>
          <p:cNvSpPr/>
          <p:nvPr/>
        </p:nvSpPr>
        <p:spPr>
          <a:xfrm>
            <a:off x="7406759" y="4709279"/>
            <a:ext cx="6582251" cy="2226231"/>
          </a:xfrm>
          <a:prstGeom prst="roundRect">
            <a:avLst>
              <a:gd name="adj" fmla="val 4929"/>
            </a:avLst>
          </a:prstGeom>
          <a:solidFill>
            <a:srgbClr val="FFFFFF"/>
          </a:solidFill>
          <a:ln/>
          <a:effectLst>
            <a:outerShdw dist="1651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6759" y="4686419"/>
            <a:ext cx="6582251" cy="91440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23029" y="4434483"/>
            <a:ext cx="549712" cy="549712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612856" y="5167432"/>
            <a:ext cx="3923228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Возраст: nateraw/vit-age-classifier</a:t>
            </a:r>
            <a:endParaRPr lang="en-US" sz="1800" dirty="0"/>
          </a:p>
        </p:txBody>
      </p:sp>
      <p:sp>
        <p:nvSpPr>
          <p:cNvPr id="14" name="Text 7"/>
          <p:cNvSpPr/>
          <p:nvPr/>
        </p:nvSpPr>
        <p:spPr>
          <a:xfrm>
            <a:off x="7612856" y="5563672"/>
            <a:ext cx="6170057" cy="879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Трансформерная модель (ViT), специально дообученная для классификации возраста. Показывает высокое качество на задачах с глобальным контекстом.</a:t>
            </a:r>
            <a:endParaRPr lang="en-US" sz="1400" dirty="0"/>
          </a:p>
        </p:txBody>
      </p:sp>
      <p:sp>
        <p:nvSpPr>
          <p:cNvPr id="15" name="Text 8"/>
          <p:cNvSpPr/>
          <p:nvPr/>
        </p:nvSpPr>
        <p:spPr>
          <a:xfrm>
            <a:off x="641390" y="7141607"/>
            <a:ext cx="13347621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2E15E-3BD2-03DC-1426-272565978BEC}"/>
              </a:ext>
            </a:extLst>
          </p:cNvPr>
          <p:cNvSpPr/>
          <p:nvPr/>
        </p:nvSpPr>
        <p:spPr>
          <a:xfrm>
            <a:off x="12813957" y="7648832"/>
            <a:ext cx="1816443" cy="5807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RU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5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3141" y="468868"/>
            <a:ext cx="7950518" cy="1065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Инструменты для Разработки Приложения</a:t>
            </a:r>
            <a:endParaRPr lang="en-US" sz="3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083141" y="1790224"/>
            <a:ext cx="7950518" cy="545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Технологический стек был сформирован с учетом требований к скорости прототипирования, удобству визуализации и поддержке выбранных моделей.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083141" y="2527578"/>
            <a:ext cx="7950518" cy="997625"/>
          </a:xfrm>
          <a:prstGeom prst="roundRect">
            <a:avLst>
              <a:gd name="adj" fmla="val 41020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524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6261259" y="2705695"/>
            <a:ext cx="2131338" cy="266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PyTorch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6261259" y="3074313"/>
            <a:ext cx="7594283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Гибкость, поддержка исследовательского сообщества.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6083141" y="3695700"/>
            <a:ext cx="7950518" cy="997625"/>
          </a:xfrm>
          <a:prstGeom prst="roundRect">
            <a:avLst>
              <a:gd name="adj" fmla="val 41020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524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6261259" y="3873818"/>
            <a:ext cx="2793444" cy="266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Hugging Face Transformers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261259" y="4242435"/>
            <a:ext cx="7594283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Готовые оптимизированные классы для моделей.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6083141" y="4863822"/>
            <a:ext cx="7950518" cy="997625"/>
          </a:xfrm>
          <a:prstGeom prst="roundRect">
            <a:avLst>
              <a:gd name="adj" fmla="val 41020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524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261259" y="5041940"/>
            <a:ext cx="2131338" cy="266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Streamlit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6261259" y="5410557"/>
            <a:ext cx="7594283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Интуитивно понятный интерактивный веб-интерфейс.</a:t>
            </a:r>
            <a:endParaRPr lang="en-US" sz="1300" dirty="0"/>
          </a:p>
        </p:txBody>
      </p:sp>
      <p:sp>
        <p:nvSpPr>
          <p:cNvPr id="14" name="Shape 11"/>
          <p:cNvSpPr/>
          <p:nvPr/>
        </p:nvSpPr>
        <p:spPr>
          <a:xfrm>
            <a:off x="6083141" y="6031944"/>
            <a:ext cx="7950518" cy="997625"/>
          </a:xfrm>
          <a:prstGeom prst="roundRect">
            <a:avLst>
              <a:gd name="adj" fmla="val 41020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524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5" name="Text 12"/>
          <p:cNvSpPr/>
          <p:nvPr/>
        </p:nvSpPr>
        <p:spPr>
          <a:xfrm>
            <a:off x="6261259" y="6210062"/>
            <a:ext cx="2131338" cy="266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OpenCV-Python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6261259" y="6578679"/>
            <a:ext cx="7594283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Надежная обработка видеопотоков и изображений.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6083141" y="7221379"/>
            <a:ext cx="7950518" cy="545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Вспомогательные инструменты: </a:t>
            </a:r>
            <a:r>
              <a:rPr lang="en-US" sz="1300" dirty="0">
                <a:solidFill>
                  <a:srgbClr val="EB92AB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NumPy</a:t>
            </a:r>
            <a:r>
              <a:rPr lang="en-US" sz="13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для манипуляций с данными, </a:t>
            </a:r>
            <a:r>
              <a:rPr lang="en-US" sz="1300" dirty="0">
                <a:solidFill>
                  <a:srgbClr val="FF2E4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Pillow</a:t>
            </a:r>
            <a:r>
              <a:rPr lang="en-US" sz="13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для обработки изображений, </a:t>
            </a:r>
            <a:r>
              <a:rPr lang="en-US" sz="1300" dirty="0">
                <a:solidFill>
                  <a:srgbClr val="FF7684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Pandas</a:t>
            </a:r>
            <a:r>
              <a:rPr lang="en-US" sz="13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для статистики.</a:t>
            </a:r>
            <a:endParaRPr lang="en-US" sz="13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D3BD25-699B-4C4D-5B3E-8B7312BC6042}"/>
              </a:ext>
            </a:extLst>
          </p:cNvPr>
          <p:cNvSpPr/>
          <p:nvPr/>
        </p:nvSpPr>
        <p:spPr>
          <a:xfrm>
            <a:off x="12813957" y="7648832"/>
            <a:ext cx="1816443" cy="5807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RU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3656" y="529352"/>
            <a:ext cx="10723602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Функциональные Требования к Приложению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673656" y="1515785"/>
            <a:ext cx="2213729" cy="1109067"/>
          </a:xfrm>
          <a:prstGeom prst="roundRect">
            <a:avLst>
              <a:gd name="adj" fmla="val 15621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778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645206" y="1901190"/>
            <a:ext cx="270629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3079790" y="1708190"/>
            <a:ext cx="3013353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Обработка Видеопотоков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3079790" y="2124432"/>
            <a:ext cx="4275296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Поддержка ввода из локальных MP4-файлов.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2983587" y="2615327"/>
            <a:ext cx="10876955" cy="11430"/>
          </a:xfrm>
          <a:prstGeom prst="roundRect">
            <a:avLst>
              <a:gd name="adj" fmla="val 1515728"/>
            </a:avLst>
          </a:prstGeom>
          <a:solidFill>
            <a:srgbClr val="E5B2B7"/>
          </a:solidFill>
          <a:ln/>
        </p:spPr>
      </p:sp>
      <p:sp>
        <p:nvSpPr>
          <p:cNvPr id="8" name="Shape 6"/>
          <p:cNvSpPr/>
          <p:nvPr/>
        </p:nvSpPr>
        <p:spPr>
          <a:xfrm>
            <a:off x="673656" y="2721054"/>
            <a:ext cx="4427577" cy="1417082"/>
          </a:xfrm>
          <a:prstGeom prst="roundRect">
            <a:avLst>
              <a:gd name="adj" fmla="val 12226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778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2752130" y="3260408"/>
            <a:ext cx="270629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293638" y="2913459"/>
            <a:ext cx="3116580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Многоличностный Анализ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5293638" y="3329702"/>
            <a:ext cx="8470702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Одновременное обнаружение и атрибуция нескольких лиц без потери производительности.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5197435" y="4128611"/>
            <a:ext cx="8663107" cy="11430"/>
          </a:xfrm>
          <a:prstGeom prst="roundRect">
            <a:avLst>
              <a:gd name="adj" fmla="val 1515728"/>
            </a:avLst>
          </a:prstGeom>
          <a:solidFill>
            <a:srgbClr val="E5B2B7"/>
          </a:solidFill>
          <a:ln/>
        </p:spPr>
      </p:sp>
      <p:sp>
        <p:nvSpPr>
          <p:cNvPr id="13" name="Shape 11"/>
          <p:cNvSpPr/>
          <p:nvPr/>
        </p:nvSpPr>
        <p:spPr>
          <a:xfrm>
            <a:off x="673656" y="4234339"/>
            <a:ext cx="6641544" cy="1109067"/>
          </a:xfrm>
          <a:prstGeom prst="roundRect">
            <a:avLst>
              <a:gd name="adj" fmla="val 15621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778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3859054" y="4619744"/>
            <a:ext cx="270629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507605" y="4426744"/>
            <a:ext cx="244280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Экспорт Результатов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507605" y="4842986"/>
            <a:ext cx="5958364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Сохранение обработанного видео и логирование метаданных.</a:t>
            </a:r>
            <a:endParaRPr lang="en-US" sz="150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808" y="5565874"/>
            <a:ext cx="288727" cy="288727"/>
          </a:xfrm>
          <a:prstGeom prst="rect">
            <a:avLst/>
          </a:prstGeom>
        </p:spPr>
      </p:pic>
      <p:sp>
        <p:nvSpPr>
          <p:cNvPr id="18" name="Text 15"/>
          <p:cNvSpPr/>
          <p:nvPr/>
        </p:nvSpPr>
        <p:spPr>
          <a:xfrm>
            <a:off x="1299091" y="5559862"/>
            <a:ext cx="2504956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Производительность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299091" y="5976104"/>
            <a:ext cx="5895856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Обработка со скоростью, близкой к реальному времени ( &gt;30 FPS).</a:t>
            </a:r>
            <a:endParaRPr lang="en-US" sz="1500" dirty="0"/>
          </a:p>
        </p:txBody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7605" y="5565874"/>
            <a:ext cx="288727" cy="288727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8060888" y="5559862"/>
            <a:ext cx="2406134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Масштабируемость</a:t>
            </a:r>
            <a:endParaRPr lang="en-US" sz="1850" dirty="0"/>
          </a:p>
        </p:txBody>
      </p:sp>
      <p:sp>
        <p:nvSpPr>
          <p:cNvPr id="22" name="Text 18"/>
          <p:cNvSpPr/>
          <p:nvPr/>
        </p:nvSpPr>
        <p:spPr>
          <a:xfrm>
            <a:off x="8060888" y="5976104"/>
            <a:ext cx="5895856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Архитектура должна допускать горизонтальное масштабирование.</a:t>
            </a:r>
            <a:endParaRPr lang="en-US" sz="1500" dirty="0"/>
          </a:p>
        </p:txBody>
      </p:sp>
      <p:pic>
        <p:nvPicPr>
          <p:cNvPr id="23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808" y="6983075"/>
            <a:ext cx="288727" cy="288727"/>
          </a:xfrm>
          <a:prstGeom prst="rect">
            <a:avLst/>
          </a:prstGeom>
        </p:spPr>
      </p:pic>
      <p:sp>
        <p:nvSpPr>
          <p:cNvPr id="24" name="Text 19"/>
          <p:cNvSpPr/>
          <p:nvPr/>
        </p:nvSpPr>
        <p:spPr>
          <a:xfrm>
            <a:off x="1299091" y="6977063"/>
            <a:ext cx="2406134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Надежность</a:t>
            </a:r>
            <a:endParaRPr lang="en-US" sz="1850" dirty="0"/>
          </a:p>
        </p:txBody>
      </p:sp>
      <p:sp>
        <p:nvSpPr>
          <p:cNvPr id="25" name="Text 20"/>
          <p:cNvSpPr/>
          <p:nvPr/>
        </p:nvSpPr>
        <p:spPr>
          <a:xfrm>
            <a:off x="1299091" y="7393305"/>
            <a:ext cx="5895856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Обработка ошибок без краха приложения.</a:t>
            </a:r>
            <a:endParaRPr lang="en-US" sz="1500" dirty="0"/>
          </a:p>
        </p:txBody>
      </p:sp>
      <p:pic>
        <p:nvPicPr>
          <p:cNvPr id="26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7605" y="6983075"/>
            <a:ext cx="288727" cy="288727"/>
          </a:xfrm>
          <a:prstGeom prst="rect">
            <a:avLst/>
          </a:prstGeom>
        </p:spPr>
      </p:pic>
      <p:sp>
        <p:nvSpPr>
          <p:cNvPr id="27" name="Text 21"/>
          <p:cNvSpPr/>
          <p:nvPr/>
        </p:nvSpPr>
        <p:spPr>
          <a:xfrm>
            <a:off x="8060888" y="6977063"/>
            <a:ext cx="2406134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Конфигурируемость</a:t>
            </a:r>
            <a:endParaRPr lang="en-US" sz="1850" dirty="0"/>
          </a:p>
        </p:txBody>
      </p:sp>
      <p:sp>
        <p:nvSpPr>
          <p:cNvPr id="28" name="Text 22"/>
          <p:cNvSpPr/>
          <p:nvPr/>
        </p:nvSpPr>
        <p:spPr>
          <a:xfrm>
            <a:off x="8060888" y="7393305"/>
            <a:ext cx="5895856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Настройка параметров через конфигурационные файлы.</a:t>
            </a:r>
            <a:endParaRPr lang="en-US" sz="15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B8186B1-FBE4-1FF8-7A08-5BDBFA9524BF}"/>
              </a:ext>
            </a:extLst>
          </p:cNvPr>
          <p:cNvSpPr/>
          <p:nvPr/>
        </p:nvSpPr>
        <p:spPr>
          <a:xfrm>
            <a:off x="12813957" y="7648832"/>
            <a:ext cx="1816443" cy="5807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RU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8070" y="759381"/>
            <a:ext cx="6734651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Архитектура Приложения</a:t>
            </a:r>
            <a:endParaRPr 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48070" y="1747957"/>
            <a:ext cx="7647861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A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Архитектура разработана как монолитное, но модульное Streamlit-приложение для простоты развертывания и интерактивности.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48070" y="2885956"/>
            <a:ext cx="3563183" cy="8015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Слой Представления (Streamlit)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48070" y="3901202"/>
            <a:ext cx="3563183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Ввод данных: Виджеты для загрузки видеофайлов.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48070" y="4659868"/>
            <a:ext cx="3563183" cy="1367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Визуализация результатов: Отображение обработанного видео с аннотациями в реальном времени.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4840367" y="2885956"/>
            <a:ext cx="3563183" cy="8015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Слой Бизнес-Логики (Python Класс)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40367" y="3901202"/>
            <a:ext cx="3563183" cy="1709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Координатор потока: Управление жизненным циклом задачи, валидация, инициализация моделей, сбор результатов.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4840367" y="5685711"/>
            <a:ext cx="3563183" cy="1709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Менеджер моделей: Загрузка и кеширование моделей эмоций и возраста, предоставление единого интерфейса для инференса.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0078" y="765572"/>
            <a:ext cx="7797522" cy="553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Реализация Модуля VideoProcessor</a:t>
            </a:r>
            <a:endParaRPr lang="en-US" sz="3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0078" y="1584960"/>
            <a:ext cx="7903845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Центральный компонент системы, </a:t>
            </a:r>
            <a:r>
              <a:rPr lang="en-US" sz="1350" dirty="0">
                <a:solidFill>
                  <a:srgbClr val="FF2E4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VideoProcessor</a:t>
            </a:r>
            <a:r>
              <a:rPr lang="en-US" sz="13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, реализован на Python с использованием современного стека технологий.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20078" y="2351008"/>
            <a:ext cx="398621" cy="398621"/>
          </a:xfrm>
          <a:prstGeom prst="roundRect">
            <a:avLst>
              <a:gd name="adj" fmla="val 40004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651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1195864" y="2411849"/>
            <a:ext cx="2214682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Инициализация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195864" y="2794873"/>
            <a:ext cx="7328059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Загрузка детектора лиц (каскад Хаара) и предобученных моделей эмоций и возраста из Hugging Face.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620078" y="3715941"/>
            <a:ext cx="398621" cy="398621"/>
          </a:xfrm>
          <a:prstGeom prst="roundRect">
            <a:avLst>
              <a:gd name="adj" fmla="val 40004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651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195864" y="3776782"/>
            <a:ext cx="2635925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Обработка Видеопотока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195864" y="4159806"/>
            <a:ext cx="7328059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Использование </a:t>
            </a:r>
            <a:r>
              <a:rPr lang="en-US" sz="1350" dirty="0">
                <a:solidFill>
                  <a:srgbClr val="4A4A4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imageio</a:t>
            </a:r>
            <a:r>
              <a:rPr lang="en-US" sz="13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для кроссплатформенного чтения и записи видео в оперативной памяти.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620078" y="5088493"/>
            <a:ext cx="398621" cy="398621"/>
          </a:xfrm>
          <a:prstGeom prst="roundRect">
            <a:avLst>
              <a:gd name="adj" fmla="val 40004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651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1195864" y="5149334"/>
            <a:ext cx="2227898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Умная Оптимизация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195864" y="5532358"/>
            <a:ext cx="7328059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Детекция лиц не для каждого кадра, а с интервалом (FRAME_SKIP_INTERVAL), что значительно повышает скорость обработки.</a:t>
            </a:r>
            <a:endParaRPr lang="en-US" sz="1350" dirty="0"/>
          </a:p>
        </p:txBody>
      </p:sp>
      <p:sp>
        <p:nvSpPr>
          <p:cNvPr id="14" name="Shape 11"/>
          <p:cNvSpPr/>
          <p:nvPr/>
        </p:nvSpPr>
        <p:spPr>
          <a:xfrm>
            <a:off x="620078" y="6453426"/>
            <a:ext cx="398621" cy="398621"/>
          </a:xfrm>
          <a:prstGeom prst="roundRect">
            <a:avLst>
              <a:gd name="adj" fmla="val 40004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1651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5" name="Text 12"/>
          <p:cNvSpPr/>
          <p:nvPr/>
        </p:nvSpPr>
        <p:spPr>
          <a:xfrm>
            <a:off x="1195864" y="6514267"/>
            <a:ext cx="2214682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Классификация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195864" y="6897291"/>
            <a:ext cx="7328059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Двухэтапная классификация эмоций и возраста с помощью моделей Vision Transformer.</a:t>
            </a:r>
            <a:endParaRPr lang="en-US" sz="13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87257E-EA37-5808-0125-D658A8BCD01E}"/>
              </a:ext>
            </a:extLst>
          </p:cNvPr>
          <p:cNvSpPr/>
          <p:nvPr/>
        </p:nvSpPr>
        <p:spPr>
          <a:xfrm>
            <a:off x="12789243" y="7464029"/>
            <a:ext cx="1841157" cy="765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RU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833</Words>
  <Application>Microsoft Macintosh PowerPoint</Application>
  <PresentationFormat>Custom</PresentationFormat>
  <Paragraphs>113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Consolas</vt:lpstr>
      <vt:lpstr>Arial</vt:lpstr>
      <vt:lpstr>Times New Roman</vt:lpstr>
      <vt:lpstr>DM Sans</vt:lpstr>
      <vt:lpstr>DM Sans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Ilnaz</cp:lastModifiedBy>
  <cp:revision>3</cp:revision>
  <dcterms:created xsi:type="dcterms:W3CDTF">2025-12-08T20:29:44Z</dcterms:created>
  <dcterms:modified xsi:type="dcterms:W3CDTF">2025-12-08T20:47:51Z</dcterms:modified>
</cp:coreProperties>
</file>